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61" r:id="rId2"/>
    <p:sldId id="266" r:id="rId3"/>
    <p:sldId id="269" r:id="rId4"/>
    <p:sldId id="267" r:id="rId5"/>
    <p:sldId id="270" r:id="rId6"/>
    <p:sldId id="268" r:id="rId7"/>
    <p:sldId id="271" r:id="rId8"/>
    <p:sldId id="273" r:id="rId9"/>
    <p:sldId id="274" r:id="rId10"/>
    <p:sldId id="278" r:id="rId11"/>
    <p:sldId id="272" r:id="rId12"/>
    <p:sldId id="275" r:id="rId13"/>
    <p:sldId id="260" r:id="rId14"/>
    <p:sldId id="279" r:id="rId15"/>
    <p:sldId id="276" r:id="rId16"/>
    <p:sldId id="277" r:id="rId17"/>
  </p:sldIdLst>
  <p:sldSz cx="9144000" cy="6858000" type="screen4x3"/>
  <p:notesSz cx="6858000" cy="9144000"/>
  <p:embeddedFontLst>
    <p:embeddedFont>
      <p:font typeface="Comic Sans MS" pitchFamily="66" charset="0"/>
      <p:regular r:id="rId19"/>
      <p:bold r:id="rId20"/>
    </p:embeddedFont>
    <p:embeddedFont>
      <p:font typeface="Arial Unicode MS" pitchFamily="34" charset="-128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616"/>
    <a:srgbClr val="161B0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3190" autoAdjust="0"/>
  </p:normalViewPr>
  <p:slideViewPr>
    <p:cSldViewPr>
      <p:cViewPr>
        <p:scale>
          <a:sx n="90" d="100"/>
          <a:sy n="90" d="100"/>
        </p:scale>
        <p:origin x="-816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82F77-A976-454A-964A-C1522AF5FB02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A97C3-74BD-462D-8BC2-E8ABB0DC1F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A97C3-74BD-462D-8BC2-E8ABB0DC1F5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A97C3-74BD-462D-8BC2-E8ABB0DC1F5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26.12.2019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26.12.2019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26.12.2019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26.12.2019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26.12.2019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907704" y="548680"/>
            <a:ext cx="6264696" cy="3539430"/>
            <a:chOff x="1115616" y="2146448"/>
            <a:chExt cx="7165477" cy="354989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35498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ТВОРЧЕСКИЙ ПРОЕКТ «Новый год к нам мчится!»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 smtClean="0">
                  <a:ln w="19050">
                    <a:solidFill>
                      <a:prstClr val="white"/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Воспитатель: Прохорова О.А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 smtClean="0">
                  <a:ln w="19050">
                    <a:solidFill>
                      <a:prstClr val="white"/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1 Младшая группа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824147" y="4306665"/>
              <a:ext cx="5732383" cy="298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/>
              <a:t>Подвижные игры:</a:t>
            </a:r>
            <a:r>
              <a:rPr lang="ru-RU" sz="2800" dirty="0" smtClean="0"/>
              <a:t> «Снежки», «Зайка беленький сидит»</a:t>
            </a:r>
            <a:endParaRPr lang="ru-RU" sz="2800" dirty="0"/>
          </a:p>
        </p:txBody>
      </p:sp>
      <p:pic>
        <p:nvPicPr>
          <p:cNvPr id="7" name="Рисунок 6" descr="C:\Users\евгений\AppData\Local\Microsoft\Windows\Temporary Internet Files\Content.Word\IMG_20191205_0920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357298"/>
            <a:ext cx="3571900" cy="26920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286124"/>
            <a:ext cx="4000496" cy="3000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Речевое развитие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Рассматривание иллюстраций, книг, сюжетных картин о новогоднем празднике.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357298"/>
            <a:ext cx="3857652" cy="28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14422"/>
            <a:ext cx="3807879" cy="2855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857628"/>
            <a:ext cx="3333698" cy="2500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786190"/>
            <a:ext cx="2928959" cy="2196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Социально – коммуникативное развитие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• Оформление группы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571612"/>
            <a:ext cx="2857520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71876"/>
            <a:ext cx="3238522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428736"/>
            <a:ext cx="3238491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1571612"/>
            <a:ext cx="3428992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708354" y="2511540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500042"/>
            <a:ext cx="89297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B3616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 этап. Заключительный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B3616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B3616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Выставка поделок, изготовленных совместно с родителями дома.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B3616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Утренник, посвящённый Новому году.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B3616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496"/>
            <a:ext cx="4857785" cy="3643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928802"/>
            <a:ext cx="4071966" cy="3053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4085" y="428604"/>
            <a:ext cx="4435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2B3616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Утренник, посвящённый Новому году</a:t>
            </a:r>
            <a:r>
              <a:rPr lang="ru-RU" dirty="0" smtClean="0">
                <a:solidFill>
                  <a:srgbClr val="2B3616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 smtClean="0">
              <a:solidFill>
                <a:srgbClr val="2B3616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50" name="Picture 2" descr="C:\Users\евгений\Desktop\утренник зайчата\IMG_4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571612"/>
            <a:ext cx="3812649" cy="2143140"/>
          </a:xfrm>
          <a:prstGeom prst="rect">
            <a:avLst/>
          </a:prstGeom>
          <a:noFill/>
        </p:spPr>
      </p:pic>
      <p:pic>
        <p:nvPicPr>
          <p:cNvPr id="2051" name="Picture 3" descr="C:\Users\евгений\Desktop\утренник зайчата\IMG_4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00174"/>
            <a:ext cx="2690468" cy="4786345"/>
          </a:xfrm>
          <a:prstGeom prst="rect">
            <a:avLst/>
          </a:prstGeom>
          <a:noFill/>
        </p:spPr>
      </p:pic>
      <p:pic>
        <p:nvPicPr>
          <p:cNvPr id="2052" name="Picture 4" descr="C:\Users\евгений\Desktop\утренник зайчата\IMG_4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786190"/>
            <a:ext cx="4084575" cy="2295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2B3616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2B3616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Результат проекта: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2B3616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2B3616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B3616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 ходе реализации данного проекта дети получили на начальном уровне понятие праздника Нового года. Родители очень помогли в реализации проекта. Все получили положительные эмоции и хорошее настроение.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2B3616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Литература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solidFill>
                  <a:srgbClr val="2B3616"/>
                </a:solidFill>
              </a:rPr>
              <a:t>«Реализация содержания образовательной деятельности младшего возраста 2-3 года». Н.А.Карпухина.</a:t>
            </a:r>
            <a:br>
              <a:rPr lang="ru-RU" sz="2400" dirty="0" smtClean="0">
                <a:solidFill>
                  <a:srgbClr val="2B3616"/>
                </a:solidFill>
              </a:rPr>
            </a:br>
            <a:r>
              <a:rPr lang="ru-RU" sz="2400" dirty="0" smtClean="0">
                <a:solidFill>
                  <a:srgbClr val="2B3616"/>
                </a:solidFill>
              </a:rPr>
              <a:t>«Изобразительная деятельность</a:t>
            </a:r>
            <a:br>
              <a:rPr lang="ru-RU" sz="2400" dirty="0" smtClean="0">
                <a:solidFill>
                  <a:srgbClr val="2B3616"/>
                </a:solidFill>
              </a:rPr>
            </a:br>
            <a:r>
              <a:rPr lang="ru-RU" sz="2400" dirty="0" smtClean="0">
                <a:solidFill>
                  <a:srgbClr val="2B3616"/>
                </a:solidFill>
              </a:rPr>
              <a:t> в детском саду» И.А. Лыкова.</a:t>
            </a:r>
            <a:br>
              <a:rPr lang="ru-RU" sz="2400" dirty="0" smtClean="0">
                <a:solidFill>
                  <a:srgbClr val="2B3616"/>
                </a:solidFill>
              </a:rPr>
            </a:br>
            <a:r>
              <a:rPr lang="ru-RU" sz="2400" dirty="0" smtClean="0">
                <a:solidFill>
                  <a:srgbClr val="2B3616"/>
                </a:solidFill>
              </a:rPr>
              <a:t>«Занятия с детьми 2-3 лет» </a:t>
            </a:r>
            <a:br>
              <a:rPr lang="ru-RU" sz="2400" dirty="0" smtClean="0">
                <a:solidFill>
                  <a:srgbClr val="2B3616"/>
                </a:solidFill>
              </a:rPr>
            </a:br>
            <a:r>
              <a:rPr lang="ru-RU" sz="2400" dirty="0" smtClean="0">
                <a:solidFill>
                  <a:srgbClr val="2B3616"/>
                </a:solidFill>
              </a:rPr>
              <a:t>Г.И. </a:t>
            </a:r>
            <a:r>
              <a:rPr lang="ru-RU" sz="2400" dirty="0" err="1" smtClean="0">
                <a:solidFill>
                  <a:srgbClr val="2B3616"/>
                </a:solidFill>
              </a:rPr>
              <a:t>Винникова</a:t>
            </a:r>
            <a:r>
              <a:rPr lang="ru-RU" sz="2400" dirty="0" smtClean="0">
                <a:solidFill>
                  <a:srgbClr val="2B3616"/>
                </a:solidFill>
              </a:rPr>
              <a:t> </a:t>
            </a:r>
            <a:br>
              <a:rPr lang="ru-RU" sz="2400" dirty="0" smtClean="0">
                <a:solidFill>
                  <a:srgbClr val="2B3616"/>
                </a:solidFill>
              </a:rPr>
            </a:br>
            <a:r>
              <a:rPr lang="ru-RU" sz="2400" dirty="0" smtClean="0">
                <a:solidFill>
                  <a:srgbClr val="2B3616"/>
                </a:solidFill>
              </a:rPr>
              <a:t> Интернет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0108"/>
            <a:ext cx="8686800" cy="5126055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2B3616"/>
                </a:solidFill>
              </a:rPr>
              <a:t>Всем известно, что Новый год —    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2B3616"/>
                </a:solidFill>
              </a:rPr>
              <a:t>                                         один из самых удивительных,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2B3616"/>
                </a:solidFill>
              </a:rPr>
              <a:t>      долгожданных и запоминающихся праздников.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2B3616"/>
                </a:solidFill>
              </a:rPr>
              <a:t>Предновогодняя суета, украшение дома,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2B3616"/>
                </a:solidFill>
              </a:rPr>
              <a:t>              подарки под елкой, веселый праздник –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2B3616"/>
                </a:solidFill>
              </a:rPr>
              <a:t>            все это не сравнится ни с одним праздником. </a:t>
            </a:r>
          </a:p>
          <a:p>
            <a:pPr>
              <a:buNone/>
            </a:pPr>
            <a:r>
              <a:rPr lang="ru-RU" sz="2000" dirty="0" smtClean="0">
                <a:solidFill>
                  <a:srgbClr val="2B3616"/>
                </a:solidFill>
              </a:rPr>
              <a:t>                           Именно в Новый год случаются чудеса.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2B3616"/>
                </a:solidFill>
              </a:rPr>
              <a:t>      Но дети младшей группы ещё малы,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2B3616"/>
                </a:solidFill>
              </a:rPr>
              <a:t>                   и не достаточно знают, что это за праздник –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2B3616"/>
                </a:solidFill>
              </a:rPr>
              <a:t> Новый год,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2B3616"/>
                </a:solidFill>
              </a:rPr>
              <a:t>          Поэтому мы решили реализовать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2B3616"/>
                </a:solidFill>
              </a:rPr>
              <a:t> проект «Новый год к нам мчится!».</a:t>
            </a:r>
            <a:endParaRPr lang="ru-RU" sz="2000" dirty="0">
              <a:solidFill>
                <a:srgbClr val="2B361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3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ru-RU" sz="5400" dirty="0" smtClean="0">
                <a:solidFill>
                  <a:schemeClr val="tx1"/>
                </a:solidFill>
                <a:latin typeface="со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со"/>
                <a:ea typeface="Arial Unicode MS" pitchFamily="34" charset="-128"/>
                <a:cs typeface="Arial Unicode MS" pitchFamily="34" charset="-128"/>
              </a:rPr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14290"/>
            <a:ext cx="857256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Цель</a:t>
            </a:r>
            <a:r>
              <a:rPr lang="ru-RU" sz="2800" b="1" dirty="0" smtClean="0">
                <a:solidFill>
                  <a:schemeClr val="accent3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ru-RU" sz="20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 Познакомить детей с общенародным праздником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                                                           - Новый год и его традициями.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             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Задачи: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- Формировать познавательный интерес к празднику.</a:t>
            </a:r>
            <a:br>
              <a:rPr lang="ru-RU" sz="20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- Познакомить с Дедом Морозом и Снегурочкой.</a:t>
            </a:r>
            <a:br>
              <a:rPr lang="ru-RU" sz="20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- Способствовать развитию воображения, внимания, памяти и речи детей.</a:t>
            </a:r>
            <a:br>
              <a:rPr lang="ru-RU" sz="20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- Укреплять связи дошкольного учреждения с семьей.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                                   - Побуждать родителей к совместной творческой деятельности с детьми.</a:t>
            </a:r>
            <a:br>
              <a:rPr lang="ru-RU" sz="20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                            - Создать позитивный настрой в преддверии новогоднего праздника.</a:t>
            </a:r>
            <a:br>
              <a:rPr lang="ru-RU" sz="20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 - Вызвать желание участвовать в подготовке к празднику </a:t>
            </a:r>
            <a:r>
              <a:rPr lang="ru-RU" sz="2000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(украшение группы, изготовление поделок).</a:t>
            </a:r>
            <a:r>
              <a:rPr lang="ru-RU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4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Информация о проекте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3786214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2400" b="1" dirty="0" smtClean="0"/>
              <a:t>Тип проекта</a:t>
            </a:r>
            <a:r>
              <a:rPr lang="ru-RU" sz="2400" dirty="0" smtClean="0"/>
              <a:t>: </a:t>
            </a:r>
            <a:r>
              <a:rPr lang="ru-RU" sz="2000" dirty="0" smtClean="0">
                <a:solidFill>
                  <a:srgbClr val="2B3616"/>
                </a:solidFill>
              </a:rPr>
              <a:t>познавательный, творческий, групповой.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/>
              <a:t>Сроки реализации:</a:t>
            </a: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000" dirty="0" smtClean="0">
                <a:solidFill>
                  <a:srgbClr val="2B3616"/>
                </a:solidFill>
              </a:rPr>
              <a:t>       краткосрочный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2B3616"/>
                </a:solidFill>
              </a:rPr>
              <a:t>(с 16 по 27 декабря 2019 г.)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9124" y="1600200"/>
            <a:ext cx="4257676" cy="4525963"/>
          </a:xfrm>
        </p:spPr>
        <p:txBody>
          <a:bodyPr/>
          <a:lstStyle/>
          <a:p>
            <a:pPr marL="457200" indent="-457200">
              <a:buBlip>
                <a:blip r:embed="rId2"/>
              </a:buBlip>
            </a:pPr>
            <a:r>
              <a:rPr lang="ru-RU" sz="2400" b="1" dirty="0" smtClean="0"/>
              <a:t>Участники проекта:</a:t>
            </a:r>
            <a:r>
              <a:rPr lang="ru-RU" sz="2400" dirty="0" smtClean="0"/>
              <a:t> </a:t>
            </a:r>
          </a:p>
          <a:p>
            <a:pPr marL="457200" indent="-457200">
              <a:buNone/>
            </a:pPr>
            <a:r>
              <a:rPr lang="ru-RU" sz="2400" dirty="0" smtClean="0"/>
              <a:t> </a:t>
            </a:r>
            <a:r>
              <a:rPr lang="ru-RU" sz="2000" dirty="0" smtClean="0">
                <a:solidFill>
                  <a:srgbClr val="2B3616"/>
                </a:solidFill>
              </a:rPr>
              <a:t>дети, родители,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2B3616"/>
                </a:solidFill>
              </a:rPr>
              <a:t>воспитатели.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/>
              <a:t>Продукт проекта: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2B3616"/>
                </a:solidFill>
              </a:rPr>
              <a:t>- </a:t>
            </a:r>
            <a:r>
              <a:rPr lang="ru-RU" sz="2000" dirty="0" smtClean="0">
                <a:solidFill>
                  <a:srgbClr val="2B3616"/>
                </a:solidFill>
              </a:rPr>
              <a:t>Выставка поделок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2B3616"/>
                </a:solidFill>
              </a:rPr>
              <a:t>«Новогодняя фантазия»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2B3616"/>
                </a:solidFill>
              </a:rPr>
              <a:t>изготовленных совместно с родителями дома.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2B3616"/>
                </a:solidFill>
              </a:rPr>
              <a:t>- Творческие работы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2B3616"/>
                </a:solidFill>
              </a:rPr>
              <a:t> детей.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3077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708354" y="2511540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42910" y="642918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Этапы реализации проекта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428736"/>
            <a:ext cx="7429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2B3616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1 этап. Подготовительный.</a:t>
            </a:r>
            <a:endParaRPr lang="ru-RU" sz="2400" dirty="0" smtClean="0">
              <a:solidFill>
                <a:srgbClr val="2B3616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2B3616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-Постановка целей и определение задач проекта.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2B3616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-Составление плана мероприятий.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solidFill>
                  <a:srgbClr val="2B3616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подборка наглядно – дидактического материала на тему Новый год, художественной литературы, новогодних песен, физкультминуток, пальчиковой гимнастики, подвижных игр, различных материалов для продуктивной деятельности детей.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>
                <a:solidFill>
                  <a:srgbClr val="2B3616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разработка содержания непосредственно образовательной деятельности.</a:t>
            </a:r>
            <a:endParaRPr lang="ru-RU" sz="2400" dirty="0" smtClean="0">
              <a:solidFill>
                <a:srgbClr val="2B3616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3200" b="1" dirty="0" smtClean="0"/>
              <a:t>2 этап. Основной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Художественно – эстетическое развитие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u="sng" dirty="0" smtClean="0"/>
              <a:t>Рисование:</a:t>
            </a:r>
            <a:r>
              <a:rPr lang="ru-RU" sz="2000" dirty="0" smtClean="0"/>
              <a:t> «Новогодняя елочка», «Шарики на елочке»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042320"/>
            <a:ext cx="2643206" cy="2256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71604" y="5357826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2B3616"/>
                </a:solidFill>
                <a:latin typeface="Comic Sans MS" pitchFamily="66" charset="0"/>
              </a:rPr>
              <a:t>Лепка</a:t>
            </a:r>
            <a:r>
              <a:rPr lang="ru-RU" sz="2400" dirty="0" smtClean="0">
                <a:solidFill>
                  <a:srgbClr val="2B3616"/>
                </a:solidFill>
                <a:latin typeface="Comic Sans MS" pitchFamily="66" charset="0"/>
              </a:rPr>
              <a:t>: «Вот такая елочка».</a:t>
            </a:r>
            <a:endParaRPr lang="ru-RU" sz="2400" dirty="0">
              <a:solidFill>
                <a:srgbClr val="2B3616"/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82315"/>
            <a:ext cx="3000396" cy="2250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14480" y="1785926"/>
            <a:ext cx="3357586" cy="2518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724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u="sng" dirty="0" smtClean="0"/>
              <a:t>Конструирование:</a:t>
            </a:r>
            <a:r>
              <a:rPr lang="ru-RU" sz="2400" dirty="0" smtClean="0"/>
              <a:t> «Домик деда мороза».</a:t>
            </a:r>
            <a:br>
              <a:rPr lang="ru-RU" sz="2400" dirty="0" smtClean="0"/>
            </a:br>
            <a:r>
              <a:rPr lang="ru-RU" sz="2400" u="sng" dirty="0" smtClean="0"/>
              <a:t>Аппликация</a:t>
            </a:r>
            <a:r>
              <a:rPr lang="ru-RU" sz="2400" dirty="0" smtClean="0"/>
              <a:t> «Новогодняя открытка»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428736"/>
            <a:ext cx="3000396" cy="22502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571612"/>
            <a:ext cx="2952739" cy="2214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000504"/>
            <a:ext cx="3214710" cy="2411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4214818"/>
            <a:ext cx="3024208" cy="2268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Познавательное развитие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Дидактические игры: «Собери бусы для елочки», «Укрась ёлочку» (пластиковые шары).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5143568" cy="3857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929066"/>
            <a:ext cx="3048021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1357298"/>
            <a:ext cx="3286148" cy="2464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/>
          <a:lstStyle/>
          <a:p>
            <a:r>
              <a:rPr lang="ru-RU" sz="1800" b="1" dirty="0" smtClean="0"/>
              <a:t>Физическое развитие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Пальчиковая гимнастика:</a:t>
            </a:r>
            <a:r>
              <a:rPr lang="ru-RU" sz="1800" dirty="0" smtClean="0"/>
              <a:t> «Елка» , «Снежок», «Снеговик».</a:t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https://ds02.infourok.ru/uploads/ex/04b8/0002140f-7c88eb50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928670"/>
            <a:ext cx="3929090" cy="29468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2690336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i="1" dirty="0" smtClean="0"/>
          </a:p>
          <a:p>
            <a:r>
              <a:rPr lang="ru-RU" sz="2000" i="1" dirty="0" smtClean="0"/>
              <a:t>Дыхательная гимнастика:</a:t>
            </a:r>
            <a:r>
              <a:rPr lang="ru-RU" sz="2000" dirty="0" smtClean="0"/>
              <a:t> </a:t>
            </a:r>
          </a:p>
          <a:p>
            <a:r>
              <a:rPr lang="ru-RU" sz="2000" dirty="0" smtClean="0"/>
              <a:t> «Подуй на снежинку».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874" y="3714752"/>
            <a:ext cx="3404967" cy="255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Вибране - Яндекс.Колекції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142984"/>
            <a:ext cx="1785950" cy="1990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233</Words>
  <Application>Microsoft Office PowerPoint</Application>
  <PresentationFormat>Экран (4:3)</PresentationFormat>
  <Paragraphs>71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Comic Sans MS</vt:lpstr>
      <vt:lpstr>со</vt:lpstr>
      <vt:lpstr>Arial Unicode MS</vt:lpstr>
      <vt:lpstr>Times New Roman</vt:lpstr>
      <vt:lpstr>Calibri</vt:lpstr>
      <vt:lpstr>1_Тема Office</vt:lpstr>
      <vt:lpstr>Слайд 1</vt:lpstr>
      <vt:lpstr>Актуальность</vt:lpstr>
      <vt:lpstr> </vt:lpstr>
      <vt:lpstr>Информация о проекте</vt:lpstr>
      <vt:lpstr>Слайд 5</vt:lpstr>
      <vt:lpstr>2 этап. Основной Художественно – эстетическое развитие Рисование: «Новогодняя елочка», «Шарики на елочке»    </vt:lpstr>
      <vt:lpstr>Конструирование: «Домик деда мороза». Аппликация «Новогодняя открытка»</vt:lpstr>
      <vt:lpstr>Познавательное развитие Дидактические игры: «Собери бусы для елочки», «Укрась ёлочку» (пластиковые шары). </vt:lpstr>
      <vt:lpstr>Физическое развитие Пальчиковая гимнастика: «Елка» , «Снежок», «Снеговик».  </vt:lpstr>
      <vt:lpstr>Подвижные игры: «Снежки», «Зайка беленький сидит»</vt:lpstr>
      <vt:lpstr>Речевое развитие Рассматривание иллюстраций, книг, сюжетных картин о новогоднем празднике. </vt:lpstr>
      <vt:lpstr>Социально – коммуникативное развитие • Оформление группы</vt:lpstr>
      <vt:lpstr>Слайд 13</vt:lpstr>
      <vt:lpstr>Слайд 14</vt:lpstr>
      <vt:lpstr>Слайд 15</vt:lpstr>
      <vt:lpstr> Литература  «Реализация содержания образовательной деятельности младшего возраста 2-3 года». Н.А.Карпухина. «Изобразительная деятельность  в детском саду» И.А. Лыкова. «Занятия с детьми 2-3 лет»  Г.И. Винникова   Интернет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евгений</cp:lastModifiedBy>
  <cp:revision>78</cp:revision>
  <dcterms:created xsi:type="dcterms:W3CDTF">2014-07-06T18:18:01Z</dcterms:created>
  <dcterms:modified xsi:type="dcterms:W3CDTF">2019-12-26T19:28:59Z</dcterms:modified>
</cp:coreProperties>
</file>